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4" r:id="rId6"/>
    <p:sldMasterId id="2147483695" r:id="rId7"/>
    <p:sldMasterId id="2147484630" r:id="rId8"/>
    <p:sldMasterId id="2147484641" r:id="rId9"/>
  </p:sldMasterIdLst>
  <p:notesMasterIdLst>
    <p:notesMasterId r:id="rId25"/>
  </p:notesMasterIdLst>
  <p:handoutMasterIdLst>
    <p:handoutMasterId r:id="rId26"/>
  </p:handoutMasterIdLst>
  <p:sldIdLst>
    <p:sldId id="425" r:id="rId10"/>
    <p:sldId id="474" r:id="rId11"/>
    <p:sldId id="475" r:id="rId12"/>
    <p:sldId id="476" r:id="rId13"/>
    <p:sldId id="477" r:id="rId14"/>
    <p:sldId id="478" r:id="rId15"/>
    <p:sldId id="502" r:id="rId16"/>
    <p:sldId id="511" r:id="rId17"/>
    <p:sldId id="496" r:id="rId18"/>
    <p:sldId id="515" r:id="rId19"/>
    <p:sldId id="520" r:id="rId20"/>
    <p:sldId id="518" r:id="rId21"/>
    <p:sldId id="481" r:id="rId22"/>
    <p:sldId id="519" r:id="rId23"/>
    <p:sldId id="509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FF6600"/>
    <a:srgbClr val="3B9EFF"/>
    <a:srgbClr val="1C45A6"/>
    <a:srgbClr val="9FD6FF"/>
    <a:srgbClr val="71C2FF"/>
    <a:srgbClr val="008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83636" autoAdjust="0"/>
  </p:normalViewPr>
  <p:slideViewPr>
    <p:cSldViewPr showGuides="1">
      <p:cViewPr varScale="1">
        <p:scale>
          <a:sx n="83" d="100"/>
          <a:sy n="83" d="100"/>
        </p:scale>
        <p:origin x="6496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0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6D9D2F-35F8-45F6-A1A1-F16174C60DC8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7"/>
            <a:ext cx="3038372" cy="464184"/>
          </a:xfrm>
          <a:prstGeom prst="rect">
            <a:avLst/>
          </a:prstGeom>
        </p:spPr>
        <p:txBody>
          <a:bodyPr vert="horz" wrap="square" lIns="91640" tIns="45820" rIns="91640" bIns="458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E23EBB-0F42-467F-88DA-172D77D3A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2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7" y="0"/>
            <a:ext cx="3038372" cy="464184"/>
          </a:xfrm>
          <a:prstGeom prst="rect">
            <a:avLst/>
          </a:prstGeom>
        </p:spPr>
        <p:txBody>
          <a:bodyPr vert="horz" wrap="square" lIns="91640" tIns="45820" rIns="91640" bIns="458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D682EED-CABE-4E07-AF89-6D032D3C59B2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0" tIns="45820" rIns="91640" bIns="458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9"/>
            <a:ext cx="5608320" cy="4182427"/>
          </a:xfrm>
          <a:prstGeom prst="rect">
            <a:avLst/>
          </a:prstGeom>
        </p:spPr>
        <p:txBody>
          <a:bodyPr vert="horz" lIns="91640" tIns="45820" rIns="91640" bIns="458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40" tIns="45820" rIns="91640" bIns="458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7" y="8830627"/>
            <a:ext cx="3038372" cy="464184"/>
          </a:xfrm>
          <a:prstGeom prst="rect">
            <a:avLst/>
          </a:prstGeom>
        </p:spPr>
        <p:txBody>
          <a:bodyPr vert="horz" wrap="square" lIns="91640" tIns="45820" rIns="91640" bIns="458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4558B7-10DF-4C3C-B4BA-33D58A66B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6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581" indent="-2863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508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711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1915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0118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8320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6524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4727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F613C2-6CB9-42E5-B5AE-4DE1DA9DD375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1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u="sng" dirty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068" indent="-28481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038" indent="-22753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290" indent="-22753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541" indent="-22753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793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7044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5296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3548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3BF425-EBD6-4EF0-8EB0-14C792338A0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2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558B7-10DF-4C3C-B4BA-33D58A66B9F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4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581" indent="-2863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508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711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1915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0118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8320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6524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4727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5A870A-FA1B-4592-9517-FFCC8ABB040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6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581" indent="-2863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508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711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1915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0118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8320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6524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4727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95F629-76B1-45A9-B388-C5827FEBDBCE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581" indent="-2863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508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711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1915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0118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8320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6524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4727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31CB99-3B9F-4BBF-960F-EAD5EFC45CCB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3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581" indent="-28637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5508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3711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1915" indent="-22910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0118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8320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6524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4727" indent="-2291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57FA67-4BBC-488D-B960-A1C6297A997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0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558B7-10DF-4C3C-B4BA-33D58A66B9F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7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version starts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558B7-10DF-4C3C-B4BA-33D58A66B9F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80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 Year: 2012-2017</a:t>
            </a:r>
          </a:p>
          <a:p>
            <a:r>
              <a:rPr lang="en-US"/>
              <a:t>Baseline Year: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558B7-10DF-4C3C-B4BA-33D58A66B9F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88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u="sng" dirty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068" indent="-284817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038" indent="-22753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290" indent="-22753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541" indent="-22753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793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7044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5296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3548" indent="-2275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3BF425-EBD6-4EF0-8EB0-14C792338A0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1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0B29-A9C5-4AA3-9E02-C321971A5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98371"/>
      </p:ext>
    </p:extLst>
  </p:cSld>
  <p:clrMapOvr>
    <a:masterClrMapping/>
  </p:clrMapOvr>
  <p:transition spd="slow" advClick="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2451-BBEE-4E31-8E72-5C7C6C76A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872827"/>
      </p:ext>
    </p:extLst>
  </p:cSld>
  <p:clrMapOvr>
    <a:masterClrMapping/>
  </p:clrMapOvr>
  <p:transition spd="slow" advClick="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5528-5DF4-48EF-A359-EB979E0A1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153432"/>
      </p:ext>
    </p:extLst>
  </p:cSld>
  <p:clrMapOvr>
    <a:masterClrMapping/>
  </p:clrMapOvr>
  <p:transition spd="slow" advClick="0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517D-C4FA-4700-A6B7-EF5280F42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04460"/>
      </p:ext>
    </p:extLst>
  </p:cSld>
  <p:clrMapOvr>
    <a:masterClrMapping/>
  </p:clrMapOvr>
  <p:transition spd="slow" advClick="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AB82B32-4997-4536-BBB2-9D1E2B7608BD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FDD75BF-A0F0-422F-9832-82F8F5169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5D1B0B-B82E-41CA-8D56-8331911F106C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1F5973-96B5-408E-B955-B2CEDEB9B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4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69E8F3-1152-4C74-8912-6984EAD85705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7542082-C775-4DDB-89C8-D5254EB82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8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E1317CA-94B6-4112-9955-2703E35D10CB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AE230F-BA6A-4029-AF75-F690AF25D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0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5BD260C-E17D-4BF1-9C9A-94BE508044DE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96499C4-45B5-492F-9073-F0C3CE16C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5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39D441E-FB81-4441-ABD1-2B415AFBAF10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F346FF6-418C-4D14-B3E9-A1B787DFC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5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0DD712C-7CA2-4DB6-9C2D-4F3CF6DD5EF8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C3EB60F-F5A4-43A6-A71A-5CEBF45AC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222D-246E-421B-9136-E104A53E0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62158"/>
      </p:ext>
    </p:extLst>
  </p:cSld>
  <p:clrMapOvr>
    <a:masterClrMapping/>
  </p:clrMapOvr>
  <p:transition spd="slow" advClick="0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536C7DD-E5A4-48A9-8857-3A39CA6C16CE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5199AEE-5663-4932-8DA6-BD839F071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8220FFC-9D72-4229-B28A-6EFDEDF6CF75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3497EA9-ABB4-4D6F-83E5-1535A14E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8015"/>
            <a:ext cx="2057400" cy="49181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8015"/>
            <a:ext cx="6019800" cy="4918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9F65FCD-16D0-4743-A565-27E773A2BECB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14AE7B8-B0EE-4231-8B3B-140D7354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BC36916-109C-4FEF-85BE-7CFC1B8DF974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4D1774F-C6BA-436F-915D-651EC9140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3623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2DEEEF0-7075-4C4C-82B0-6874FB3C755D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64C134A-E9C7-4C49-91A0-A53C98296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1638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56E7D4-9CA9-42C1-BB41-BEF668990EE9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4126002-9DAA-4CF9-B7BF-B54B8C1ED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348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1072AAF-44D4-48E6-A0C4-462B5FFE6B26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BCEA63-D6F4-46BE-85A7-88B4E6149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1708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65FB45-B5B8-4FC9-97F7-D94FABB7EF46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9941DD2-A762-446D-BE24-CE9CFEED6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3475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C08C718-AFDB-4469-A194-328B1B6631E6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4F6AE98-29ED-4B60-B59B-06FE17F64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757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944A665-BFD2-4D24-8E6D-18216381A7AD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17FF82-0C1A-4765-90B2-771FB4233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275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3B5D-E70B-4EA5-84C4-1B18C2ADE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71977"/>
      </p:ext>
    </p:extLst>
  </p:cSld>
  <p:clrMapOvr>
    <a:masterClrMapping/>
  </p:clrMapOvr>
  <p:transition spd="slow" advClick="0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47E6D4D-580E-4E1F-9EEA-11F14626F097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D56E0E-B122-4D5A-A479-EDC3AFD7C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9634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1AA48AA-07B1-4A86-BE75-3EC1A14434FC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DEF69F-4993-4A6F-B3A7-E5F5DEFF1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716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8015"/>
            <a:ext cx="2057400" cy="49181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8015"/>
            <a:ext cx="6019800" cy="4918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BF34ACB-8409-492C-B183-32C89942F3CF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D3ED1A-B675-4622-AE3F-190DD918E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5217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BC36916-109C-4FEF-85BE-7CFC1B8DF974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4D1774F-C6BA-436F-915D-651EC9140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85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2DEEEF0-7075-4C4C-82B0-6874FB3C755D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64C134A-E9C7-4C49-91A0-A53C98296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1433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37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56E7D4-9CA9-42C1-BB41-BEF668990EE9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4126002-9DAA-4CF9-B7BF-B54B8C1ED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142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18"/>
            </a:lvl1pPr>
            <a:lvl2pPr>
              <a:defRPr sz="2330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18"/>
            </a:lvl1pPr>
            <a:lvl2pPr>
              <a:defRPr sz="2330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1072AAF-44D4-48E6-A0C4-462B5FFE6B26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BCEA63-D6F4-46BE-85A7-88B4E6149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4526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30"/>
            </a:lvl1pPr>
            <a:lvl2pPr>
              <a:defRPr sz="1941"/>
            </a:lvl2pPr>
            <a:lvl3pPr>
              <a:defRPr sz="1747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30"/>
            </a:lvl1pPr>
            <a:lvl2pPr>
              <a:defRPr sz="1941"/>
            </a:lvl2pPr>
            <a:lvl3pPr>
              <a:defRPr sz="1747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65FB45-B5B8-4FC9-97F7-D94FABB7EF46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9941DD2-A762-446D-BE24-CE9CFEED6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0164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C08C718-AFDB-4469-A194-328B1B6631E6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4F6AE98-29ED-4B60-B59B-06FE17F64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57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944A665-BFD2-4D24-8E6D-18216381A7AD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17FF82-0C1A-4765-90B2-771FB4233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246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D9FC-89CD-427B-A393-4E6A7F430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685200"/>
      </p:ext>
    </p:extLst>
  </p:cSld>
  <p:clrMapOvr>
    <a:masterClrMapping/>
  </p:clrMapOvr>
  <p:transition spd="slow" advClick="0"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59"/>
            </a:lvl1pPr>
            <a:lvl2pPr marL="443777" indent="0">
              <a:buNone/>
              <a:defRPr sz="1165"/>
            </a:lvl2pPr>
            <a:lvl3pPr marL="887553" indent="0">
              <a:buNone/>
              <a:defRPr sz="971"/>
            </a:lvl3pPr>
            <a:lvl4pPr marL="1331330" indent="0">
              <a:buNone/>
              <a:defRPr sz="874"/>
            </a:lvl4pPr>
            <a:lvl5pPr marL="1775106" indent="0">
              <a:buNone/>
              <a:defRPr sz="874"/>
            </a:lvl5pPr>
            <a:lvl6pPr marL="2218883" indent="0">
              <a:buNone/>
              <a:defRPr sz="874"/>
            </a:lvl6pPr>
            <a:lvl7pPr marL="2662660" indent="0">
              <a:buNone/>
              <a:defRPr sz="874"/>
            </a:lvl7pPr>
            <a:lvl8pPr marL="3106436" indent="0">
              <a:buNone/>
              <a:defRPr sz="874"/>
            </a:lvl8pPr>
            <a:lvl9pPr marL="3550213" indent="0">
              <a:buNone/>
              <a:defRPr sz="87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47E6D4D-580E-4E1F-9EEA-11F14626F097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D56E0E-B122-4D5A-A479-EDC3AFD7C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5437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1AA48AA-07B1-4A86-BE75-3EC1A14434FC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DEF69F-4993-4A6F-B3A7-E5F5DEFF1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7734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8016"/>
            <a:ext cx="2057400" cy="49181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8016"/>
            <a:ext cx="6019800" cy="4918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BF34ACB-8409-492C-B183-32C89942F3CF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8755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D3ED1A-B675-4622-AE3F-190DD918E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3955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12B14D-BBC8-BE4C-BC5A-101FA9FAD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8546" y="402703"/>
            <a:ext cx="9421093" cy="9144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03907E-578E-FF45-8E44-073890672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7573" y="-6123007"/>
            <a:ext cx="3974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820A-40C2-5D4E-8884-173F4658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911A-9A24-A64D-B096-944850CF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F2AF-EC32-D148-9469-F7B05E5A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B802-5E1C-4C40-886A-C9750A21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31FA-1B60-D841-BA5E-CE6522CD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87EC-5EB1-A74A-8864-FC40A853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28E07-2A9D-A54F-A000-566FCF46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A4DB-FB61-684B-A19C-57B4BFCA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1D031-DDD1-D340-9641-7A513BBE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1525B-C1D4-6F4C-8A1B-449ED9D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7ADA-DE4E-D049-B7B2-7EC86C59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CD60-C7AB-DF4C-B210-4081A0D54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F45C6-1C1E-634F-97D3-471F1A5D9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31F0A-8E09-124F-A507-82189E13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AAEF2-C2A8-E544-8BDC-D3718E52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7F2C-B525-3040-ACAE-64F14EFF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486A-7846-8748-B49A-F11E869A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7DFC8-658F-6841-BFE8-0C61C001E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0ACB4-589A-D542-BADF-75F0EE808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574FA-8A31-B34C-B2E7-81DDBD443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7AAF-956D-7341-A147-80FEEE97E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A8B85-93BD-6A45-AFFD-CFBEB36B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B886D-19B0-5840-A58F-01305B86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BB2A7-917A-AB43-BFC6-8E471081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0D1A-19FC-2247-8644-4F560024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AEB3E-BC66-EC48-9911-F40FFBD9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F1975-1357-5549-82C7-929EA26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14B83-C5B1-FD4A-A8B7-8A7021E2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218BD-9505-0742-810F-D556F154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0B716-C2B5-E64D-8A16-E4D775D0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F4AD8-E37E-9E45-9B75-1FFA04F6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AD87-CF35-4548-914F-F80CCA2A6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107704"/>
      </p:ext>
    </p:extLst>
  </p:cSld>
  <p:clrMapOvr>
    <a:masterClrMapping/>
  </p:clrMapOvr>
  <p:transition spd="slow" advClick="0">
    <p:check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04E6-A47F-D64E-93F7-94BBF9A9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CD09-1AEE-7048-9329-3E1ABDC1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C6752-B4E7-E840-88A1-ADC329635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AC783-2ABB-E04B-94AF-9BE9CF05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CF640-65AE-1F49-94E9-B2D2DEBC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739A5-8E2B-8F45-84CB-6C21F944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5D7E-DBA9-2E4E-AE4D-47FE0A1B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810B3-8669-9847-AF5F-077E8962C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95455-7C72-4946-BCBB-4D12DC78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B3A6F-A241-064D-BEA3-8B4C99B1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D4710-43D1-E241-8BCE-453B01C1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27B5B-0331-2142-9DC7-01FAB80C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24B1-715A-A84B-85F3-C97DF680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4F655-84E2-C948-B178-C46499A8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0CE1-7628-0C43-A6C6-6F1D9C3F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3F29F-3F4B-8348-94F8-392CC066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32583-9840-5F4A-A85D-E2D1D19A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4C2C2-AC16-0F49-BB91-2D0BC2E38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FF691-31C2-4F43-91A9-F9B0C8A10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5C68-5F65-3247-BDC9-A9F58C89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C9BC6-BC81-6C4D-B45D-93E28E77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A0DF-4D73-EC46-AB3D-D4660E4C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B2B7-A671-45A6-B4EE-D2B093CAC503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303C-38B6-430D-B2E1-C32BB024B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F123-B324-4423-A78C-6050CF056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15318"/>
      </p:ext>
    </p:extLst>
  </p:cSld>
  <p:clrMapOvr>
    <a:masterClrMapping/>
  </p:clrMapOvr>
  <p:transition spd="slow" advClick="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615F-1FC2-4355-8D33-655F27658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01885"/>
      </p:ext>
    </p:extLst>
  </p:cSld>
  <p:clrMapOvr>
    <a:masterClrMapping/>
  </p:clrMapOvr>
  <p:transition spd="slow" advClick="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638E4-0E94-470D-B0D1-E6D3BAD23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31182"/>
      </p:ext>
    </p:extLst>
  </p:cSld>
  <p:clrMapOvr>
    <a:masterClrMapping/>
  </p:clrMapOvr>
  <p:transition spd="slow" advClick="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2958-CC36-40CE-8CFA-22ABEB635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47172"/>
      </p:ext>
    </p:extLst>
  </p:cSld>
  <p:clrMapOvr>
    <a:masterClrMapping/>
  </p:clrMapOvr>
  <p:transition spd="slow" advClick="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9EFF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OS_TFSTS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D94564FB-3B65-4BD1-AB2C-FC2F71B55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</p:sldLayoutIdLst>
  <p:transition spd="slow" advClick="0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 art2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7650"/>
            <a:ext cx="869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COS PPT Template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355B163-791F-4333-86B7-D5F1A9485603}" type="datetimeFigureOut">
              <a:rPr lang="en-US"/>
              <a:pPr>
                <a:defRPr/>
              </a:pPr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8FDA0EC-A9BE-4B65-A833-5C5872DF3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PT art2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7650"/>
            <a:ext cx="869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COS PPT Template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B657CA7-95D3-44BB-AF0D-4965571E98DE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1C2AC61-44E1-4C28-A459-2D2069F8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PT art2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7651"/>
            <a:ext cx="869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COS PPT Template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43777" eaLnBrk="1" fontAlgn="auto" hangingPunct="1">
              <a:spcBef>
                <a:spcPts val="0"/>
              </a:spcBef>
              <a:spcAft>
                <a:spcPts val="0"/>
              </a:spcAft>
              <a:defRPr sz="116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B657CA7-95D3-44BB-AF0D-4965571E98DE}" type="datetimeFigureOut">
              <a:rPr lang="en-US"/>
              <a:pPr>
                <a:defRPr/>
              </a:pPr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43777" eaLnBrk="1" fontAlgn="auto" hangingPunct="1">
              <a:spcBef>
                <a:spcPts val="0"/>
              </a:spcBef>
              <a:spcAft>
                <a:spcPts val="0"/>
              </a:spcAft>
              <a:defRPr sz="116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43777" eaLnBrk="1" fontAlgn="auto" hangingPunct="1">
              <a:spcBef>
                <a:spcPts val="0"/>
              </a:spcBef>
              <a:spcAft>
                <a:spcPts val="0"/>
              </a:spcAft>
              <a:defRPr sz="116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1C2AC61-44E1-4C28-A459-2D2069F8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9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</p:sldLayoutIdLst>
  <p:transition spd="slow">
    <p:fade/>
  </p:transition>
  <p:txStyles>
    <p:titleStyle>
      <a:lvl1pPr algn="l" defTabSz="443777" rtl="0" eaLnBrk="0" fontAlgn="base" hangingPunct="0">
        <a:spcBef>
          <a:spcPct val="0"/>
        </a:spcBef>
        <a:spcAft>
          <a:spcPct val="0"/>
        </a:spcAft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4377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2pPr>
      <a:lvl3pPr algn="l" defTabSz="44377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3pPr>
      <a:lvl4pPr algn="l" defTabSz="44377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4pPr>
      <a:lvl5pPr algn="l" defTabSz="44377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5pPr>
      <a:lvl6pPr marL="443777" algn="l" defTabSz="44377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6pPr>
      <a:lvl7pPr marL="887553" algn="l" defTabSz="44377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7pPr>
      <a:lvl8pPr marL="1331330" algn="l" defTabSz="44377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8pPr>
      <a:lvl9pPr marL="1775106" algn="l" defTabSz="44377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2832" indent="-332832" algn="l" defTabSz="4437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4437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4437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4437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4437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44377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44377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EC936-9F48-5847-824F-792F7379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47FD2-E538-9748-A906-94E6C1D1D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787E-2433-9D4F-AEE6-E2E5AEA1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1B79-87B8-FA4C-920A-39E9305DFCE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32644-51E8-154F-B0C9-622CC34C5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DAF03-E71D-E34F-961C-668443B98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2512-1532-DD4C-91CD-C8F3A3BE1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2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CA611-E510-4302-B88F-268901C5DA59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0" y="2663460"/>
            <a:ext cx="4314940" cy="31693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4089400" y="1567670"/>
            <a:ext cx="4953000" cy="21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8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Mehmet "Dali" Ӧztürk, Ph.D.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8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Dean, Research, Planning &amp; Institutional Effectiveness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US" altLang="en-US" sz="1800" b="1" dirty="0">
              <a:solidFill>
                <a:srgbClr val="44546A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2025 (Participatory Governance)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4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2025 (Board of Trustees) </a:t>
            </a:r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1905000" y="182563"/>
            <a:ext cx="713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Institution-Set Minimum Standards &amp; Stretch/Aspirational Goals </a:t>
            </a:r>
          </a:p>
        </p:txBody>
      </p:sp>
      <p:pic>
        <p:nvPicPr>
          <p:cNvPr id="8" name="Picture 2" descr="2122f91d-49de-4aea-b550-8c3f6ea7cf7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8" t="5897" r="33431" b="66811"/>
          <a:stretch/>
        </p:blipFill>
        <p:spPr bwMode="auto">
          <a:xfrm>
            <a:off x="5234066" y="4248150"/>
            <a:ext cx="3146267" cy="17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029933" y="539436"/>
            <a:ext cx="6964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CB4"/>
                </a:solidFill>
                <a:latin typeface="Arial" panose="020B0604020202020204" pitchFamily="34" charset="0"/>
              </a:rPr>
              <a:t>Institution-set Standard Recommendations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CB4"/>
                </a:solidFill>
                <a:latin typeface="Arial" panose="020B0604020202020204" pitchFamily="34" charset="0"/>
              </a:rPr>
              <a:t>and Outcomes</a:t>
            </a:r>
            <a:endParaRPr lang="en-US" altLang="en-US" sz="1800" dirty="0">
              <a:solidFill>
                <a:srgbClr val="003CB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74" y="5805524"/>
            <a:ext cx="1396951" cy="1026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26" name="Picture 3" descr="Blue Check Mark Png Superior Learning Manage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2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0" y="1405870"/>
          <a:ext cx="8915400" cy="42733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029392171"/>
                    </a:ext>
                  </a:extLst>
                </a:gridCol>
                <a:gridCol w="1011091">
                  <a:extLst>
                    <a:ext uri="{9D8B030D-6E8A-4147-A177-3AD203B41FA5}">
                      <a16:colId xmlns:a16="http://schemas.microsoft.com/office/drawing/2014/main" val="1619636979"/>
                    </a:ext>
                  </a:extLst>
                </a:gridCol>
                <a:gridCol w="662659">
                  <a:extLst>
                    <a:ext uri="{9D8B030D-6E8A-4147-A177-3AD203B41FA5}">
                      <a16:colId xmlns:a16="http://schemas.microsoft.com/office/drawing/2014/main" val="2870040015"/>
                    </a:ext>
                  </a:extLst>
                </a:gridCol>
                <a:gridCol w="917050">
                  <a:extLst>
                    <a:ext uri="{9D8B030D-6E8A-4147-A177-3AD203B41FA5}">
                      <a16:colId xmlns:a16="http://schemas.microsoft.com/office/drawing/2014/main" val="330417011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296739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808195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432781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425958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8238872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83135571"/>
                    </a:ext>
                  </a:extLst>
                </a:gridCol>
              </a:tblGrid>
              <a:tr h="484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Achievement Area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Multi-Year District Average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Min. Std.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Stretch</a:t>
                      </a:r>
                      <a:r>
                        <a:rPr lang="en-US" sz="16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or</a:t>
                      </a:r>
                      <a:endParaRPr lang="en-US" sz="1600" u="none" strike="noStrik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Asp. Goal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Baseline Year</a:t>
                      </a:r>
                    </a:p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2017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Reported</a:t>
                      </a:r>
                      <a:r>
                        <a:rPr lang="en-US" sz="16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Year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2018/19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Reported</a:t>
                      </a:r>
                      <a:r>
                        <a:rPr lang="en-US" sz="16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Year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2019/20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Reported</a:t>
                      </a:r>
                      <a:r>
                        <a:rPr lang="en-US" sz="16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Year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2020/21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Reported</a:t>
                      </a:r>
                      <a:r>
                        <a:rPr lang="en-US" sz="16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Year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2021/22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Reported</a:t>
                      </a:r>
                      <a:r>
                        <a:rPr lang="en-US" sz="16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Year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2022/23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extLst>
                  <a:ext uri="{0D108BD9-81ED-4DB2-BD59-A6C34878D82A}">
                    <a16:rowId xmlns:a16="http://schemas.microsoft.com/office/drawing/2014/main" val="1337124000"/>
                  </a:ext>
                </a:extLst>
              </a:tr>
              <a:tr h="8925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Course Completion Rate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70%</a:t>
                      </a:r>
                    </a:p>
                    <a:p>
                      <a:pPr algn="ctr" rtl="0" fontAlgn="b"/>
                      <a:r>
                        <a:rPr lang="en-US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(Fall 12-17)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67%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71%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74%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82%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68%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extLst>
                  <a:ext uri="{0D108BD9-81ED-4DB2-BD59-A6C34878D82A}">
                    <a16:rowId xmlns:a16="http://schemas.microsoft.com/office/drawing/2014/main" val="96616754"/>
                  </a:ext>
                </a:extLst>
              </a:tr>
              <a:tr h="7950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Degree Completion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929</a:t>
                      </a:r>
                    </a:p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(2012-17)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883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1,068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1,054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1,335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1,537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1,495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1,444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1,457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extLst>
                  <a:ext uri="{0D108BD9-81ED-4DB2-BD59-A6C34878D82A}">
                    <a16:rowId xmlns:a16="http://schemas.microsoft.com/office/drawing/2014/main" val="117949009"/>
                  </a:ext>
                </a:extLst>
              </a:tr>
              <a:tr h="95282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Transfer to</a:t>
                      </a:r>
                    </a:p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4-Year Colleges/Univ.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920 </a:t>
                      </a:r>
                    </a:p>
                    <a:p>
                      <a:pPr algn="ctr" rtl="0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(2010-2016)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828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1,012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852*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916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1,025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1,057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930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extLst>
                  <a:ext uri="{0D108BD9-81ED-4DB2-BD59-A6C34878D82A}">
                    <a16:rowId xmlns:a16="http://schemas.microsoft.com/office/drawing/2014/main" val="3232478944"/>
                  </a:ext>
                </a:extLst>
              </a:tr>
              <a:tr h="8925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Certificate Completion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543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(2012-17)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489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652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711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838</a:t>
                      </a:r>
                      <a:endParaRPr lang="en-US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736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749</a:t>
                      </a:r>
                      <a:endParaRPr lang="en-US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667</a:t>
                      </a:r>
                      <a:endParaRPr lang="en-US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06" marR="8906" marT="8904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978</a:t>
                      </a:r>
                      <a:endParaRPr lang="en-US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06" marR="8906" marT="8904" marB="0"/>
                </a:tc>
                <a:extLst>
                  <a:ext uri="{0D108BD9-81ED-4DB2-BD59-A6C34878D82A}">
                    <a16:rowId xmlns:a16="http://schemas.microsoft.com/office/drawing/2014/main" val="92397085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5775910"/>
            <a:ext cx="3429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u="sng" dirty="0"/>
              <a:t>Baseline Years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Course Success: Fall 2017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Degree Completion: 2017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b="1" dirty="0"/>
              <a:t>*Student Transfers: 2015-16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Certificate Completion: 2017</a:t>
            </a:r>
          </a:p>
        </p:txBody>
      </p:sp>
      <p:pic>
        <p:nvPicPr>
          <p:cNvPr id="30" name="Picture 3" descr="Blue Check Mark Png Superior Learning Managemen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Blue Check Mark Png Superior Learning Management Icon">
            <a:extLst>
              <a:ext uri="{FF2B5EF4-FFF2-40B4-BE49-F238E27FC236}">
                <a16:creationId xmlns:a16="http://schemas.microsoft.com/office/drawing/2014/main" id="{379FFA4C-13D1-4377-B769-774AEC35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Blue Check Mark Png Superior Learning Management Icon">
            <a:extLst>
              <a:ext uri="{FF2B5EF4-FFF2-40B4-BE49-F238E27FC236}">
                <a16:creationId xmlns:a16="http://schemas.microsoft.com/office/drawing/2014/main" id="{4DDF530F-03E7-41C0-93FE-C981A85C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Blue Check Mark Png Superior Learning Management Icon">
            <a:extLst>
              <a:ext uri="{FF2B5EF4-FFF2-40B4-BE49-F238E27FC236}">
                <a16:creationId xmlns:a16="http://schemas.microsoft.com/office/drawing/2014/main" id="{39FDC47B-A329-4CF8-9ECE-D9EB331A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Blue Check Mark Png Superior Learning Management Icon">
            <a:extLst>
              <a:ext uri="{FF2B5EF4-FFF2-40B4-BE49-F238E27FC236}">
                <a16:creationId xmlns:a16="http://schemas.microsoft.com/office/drawing/2014/main" id="{58463652-0D81-4738-B19B-9764092EC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 descr="Blue Check Mark Png Superior Learning Management Icon">
            <a:extLst>
              <a:ext uri="{FF2B5EF4-FFF2-40B4-BE49-F238E27FC236}">
                <a16:creationId xmlns:a16="http://schemas.microsoft.com/office/drawing/2014/main" id="{A3C50128-AC16-402B-8A31-F14EFDD0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Blue Check Mark Png Superior Learning Management Icon">
            <a:extLst>
              <a:ext uri="{FF2B5EF4-FFF2-40B4-BE49-F238E27FC236}">
                <a16:creationId xmlns:a16="http://schemas.microsoft.com/office/drawing/2014/main" id="{6E37581E-8D6A-4FA5-8131-3597D9D6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Blue Check Mark Png Superior Learning Management Icon">
            <a:extLst>
              <a:ext uri="{FF2B5EF4-FFF2-40B4-BE49-F238E27FC236}">
                <a16:creationId xmlns:a16="http://schemas.microsoft.com/office/drawing/2014/main" id="{4D8FE7B4-BD58-4A03-8685-6E602AAB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5908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Blue Check Mark Png Superior Learning Management Icon">
            <a:extLst>
              <a:ext uri="{FF2B5EF4-FFF2-40B4-BE49-F238E27FC236}">
                <a16:creationId xmlns:a16="http://schemas.microsoft.com/office/drawing/2014/main" id="{18F9DBA5-03D7-4A26-9AC6-631625A3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099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Blue Check Mark Png Superior Learning Management Icon">
            <a:extLst>
              <a:ext uri="{FF2B5EF4-FFF2-40B4-BE49-F238E27FC236}">
                <a16:creationId xmlns:a16="http://schemas.microsoft.com/office/drawing/2014/main" id="{A19E138E-1F98-4081-87F9-6E798427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099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 descr="Blue Check Mark Png Superior Learning Management Icon">
            <a:extLst>
              <a:ext uri="{FF2B5EF4-FFF2-40B4-BE49-F238E27FC236}">
                <a16:creationId xmlns:a16="http://schemas.microsoft.com/office/drawing/2014/main" id="{93877395-8043-4EE4-A0DD-688D0EF9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 descr="Blue Check Mark Png Superior Learning Management Icon">
            <a:extLst>
              <a:ext uri="{FF2B5EF4-FFF2-40B4-BE49-F238E27FC236}">
                <a16:creationId xmlns:a16="http://schemas.microsoft.com/office/drawing/2014/main" id="{09822E50-DB0F-44FF-83B7-CBA4362A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 descr="Blue Check Mark Png Superior Learning Management Icon">
            <a:extLst>
              <a:ext uri="{FF2B5EF4-FFF2-40B4-BE49-F238E27FC236}">
                <a16:creationId xmlns:a16="http://schemas.microsoft.com/office/drawing/2014/main" id="{C2974AFD-9AFB-4945-B901-E9A479EC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Blue Check Mark Png Superior Learning Management Icon">
            <a:extLst>
              <a:ext uri="{FF2B5EF4-FFF2-40B4-BE49-F238E27FC236}">
                <a16:creationId xmlns:a16="http://schemas.microsoft.com/office/drawing/2014/main" id="{03BD6635-9ACA-4C56-A5EC-B75255DE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" descr="Blue Check Mark Png Superior Learning Management Icon">
            <a:extLst>
              <a:ext uri="{FF2B5EF4-FFF2-40B4-BE49-F238E27FC236}">
                <a16:creationId xmlns:a16="http://schemas.microsoft.com/office/drawing/2014/main" id="{5F7ACF37-5D8C-4898-926D-9CA821AC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 descr="Blue Check Mark Png Superior Learning Management Icon">
            <a:extLst>
              <a:ext uri="{FF2B5EF4-FFF2-40B4-BE49-F238E27FC236}">
                <a16:creationId xmlns:a16="http://schemas.microsoft.com/office/drawing/2014/main" id="{F4506DFE-6050-4106-8311-82852CE6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 descr="Blue Check Mark Png Superior Learning Management Icon">
            <a:extLst>
              <a:ext uri="{FF2B5EF4-FFF2-40B4-BE49-F238E27FC236}">
                <a16:creationId xmlns:a16="http://schemas.microsoft.com/office/drawing/2014/main" id="{E9117399-39EF-4CD0-9375-2B81E446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Blue Check Mark Png Superior Learning Management Icon">
            <a:extLst>
              <a:ext uri="{FF2B5EF4-FFF2-40B4-BE49-F238E27FC236}">
                <a16:creationId xmlns:a16="http://schemas.microsoft.com/office/drawing/2014/main" id="{D0E54FB0-62D4-4DAB-9263-B243DAA2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" descr="Blue Check Mark Png Superior Learning Management Icon">
            <a:extLst>
              <a:ext uri="{FF2B5EF4-FFF2-40B4-BE49-F238E27FC236}">
                <a16:creationId xmlns:a16="http://schemas.microsoft.com/office/drawing/2014/main" id="{AE63278C-6FB6-4C29-AB51-2054F935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243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 descr="Blue Check Mark Png Superior Learning Management Icon">
            <a:extLst>
              <a:ext uri="{FF2B5EF4-FFF2-40B4-BE49-F238E27FC236}">
                <a16:creationId xmlns:a16="http://schemas.microsoft.com/office/drawing/2014/main" id="{36F5A582-E0D1-4D01-B6C8-D1CAC063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 descr="Blue Check Mark Png Superior Learning Management Icon">
            <a:extLst>
              <a:ext uri="{FF2B5EF4-FFF2-40B4-BE49-F238E27FC236}">
                <a16:creationId xmlns:a16="http://schemas.microsoft.com/office/drawing/2014/main" id="{06063701-E1F5-45EB-9A29-2B8142E2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 descr="Blue Check Mark Png Superior Learning Management Icon">
            <a:extLst>
              <a:ext uri="{FF2B5EF4-FFF2-40B4-BE49-F238E27FC236}">
                <a16:creationId xmlns:a16="http://schemas.microsoft.com/office/drawing/2014/main" id="{8104E242-7055-4400-95A3-BAA75AB6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243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 descr="Blue Check Mark Png Superior Learning Management Icon">
            <a:extLst>
              <a:ext uri="{FF2B5EF4-FFF2-40B4-BE49-F238E27FC236}">
                <a16:creationId xmlns:a16="http://schemas.microsoft.com/office/drawing/2014/main" id="{85A483CF-191F-4184-B2B9-A5A3F2EB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243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 descr="Blue Check Mark Png Superior Learning Management Icon">
            <a:extLst>
              <a:ext uri="{FF2B5EF4-FFF2-40B4-BE49-F238E27FC236}">
                <a16:creationId xmlns:a16="http://schemas.microsoft.com/office/drawing/2014/main" id="{15C3DCCF-F401-4F0B-ABDF-B3474FFA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3243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Blue Check Mark Png Superior Learning Management Icon">
            <a:extLst>
              <a:ext uri="{FF2B5EF4-FFF2-40B4-BE49-F238E27FC236}">
                <a16:creationId xmlns:a16="http://schemas.microsoft.com/office/drawing/2014/main" id="{02B21FD6-4104-43D5-AB8A-5D35178D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3243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Blue Check Mark Png Superior Learning Management Icon">
            <a:extLst>
              <a:ext uri="{FF2B5EF4-FFF2-40B4-BE49-F238E27FC236}">
                <a16:creationId xmlns:a16="http://schemas.microsoft.com/office/drawing/2014/main" id="{BF6459C8-DEF6-427B-95E2-1829CA63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625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 descr="Blue Check Mark Png Superior Learning Management Icon">
            <a:extLst>
              <a:ext uri="{FF2B5EF4-FFF2-40B4-BE49-F238E27FC236}">
                <a16:creationId xmlns:a16="http://schemas.microsoft.com/office/drawing/2014/main" id="{A85BF09E-34A4-42AE-80BC-F2F17154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6255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 descr="Blue Check Mark Png Superior Learning Management Icon">
            <a:extLst>
              <a:ext uri="{FF2B5EF4-FFF2-40B4-BE49-F238E27FC236}">
                <a16:creationId xmlns:a16="http://schemas.microsoft.com/office/drawing/2014/main" id="{217165D7-C838-4CF9-B530-1CC37AC8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Blue Check Mark Png Superior Learning Management Icon">
            <a:extLst>
              <a:ext uri="{FF2B5EF4-FFF2-40B4-BE49-F238E27FC236}">
                <a16:creationId xmlns:a16="http://schemas.microsoft.com/office/drawing/2014/main" id="{24742605-A8FA-4346-9EBF-C19D6B0D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" descr="Blue Check Mark Png Superior Learning Management Icon">
            <a:extLst>
              <a:ext uri="{FF2B5EF4-FFF2-40B4-BE49-F238E27FC236}">
                <a16:creationId xmlns:a16="http://schemas.microsoft.com/office/drawing/2014/main" id="{B4ECF4E1-5142-42AE-9E47-D978BFEB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 descr="Blue Check Mark Png Superior Learning Management Icon">
            <a:extLst>
              <a:ext uri="{FF2B5EF4-FFF2-40B4-BE49-F238E27FC236}">
                <a16:creationId xmlns:a16="http://schemas.microsoft.com/office/drawing/2014/main" id="{91B9DF78-0C65-4E7D-9B6D-66A3E5AC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" descr="Blue Check Mark Png Superior Learning Management Icon">
            <a:extLst>
              <a:ext uri="{FF2B5EF4-FFF2-40B4-BE49-F238E27FC236}">
                <a16:creationId xmlns:a16="http://schemas.microsoft.com/office/drawing/2014/main" id="{7E04F904-BE9A-4671-B326-75B0689C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 descr="Blue Check Mark Png Superior Learning Management Icon">
            <a:extLst>
              <a:ext uri="{FF2B5EF4-FFF2-40B4-BE49-F238E27FC236}">
                <a16:creationId xmlns:a16="http://schemas.microsoft.com/office/drawing/2014/main" id="{BA7C59B2-D307-4693-85EE-41805EA0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 descr="Blue Check Mark Png Superior Learning Management Icon">
            <a:extLst>
              <a:ext uri="{FF2B5EF4-FFF2-40B4-BE49-F238E27FC236}">
                <a16:creationId xmlns:a16="http://schemas.microsoft.com/office/drawing/2014/main" id="{5C1961B9-DC56-492B-8FAC-3C5AA2E9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Blue Check Mark Png Superior Learning Management Icon">
            <a:extLst>
              <a:ext uri="{FF2B5EF4-FFF2-40B4-BE49-F238E27FC236}">
                <a16:creationId xmlns:a16="http://schemas.microsoft.com/office/drawing/2014/main" id="{70F457B4-A608-46D5-9A44-79979A34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518160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EA046A9-9C5A-45D9-A314-00DC404995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072" t="21898" r="14742" b="8442"/>
          <a:stretch/>
        </p:blipFill>
        <p:spPr>
          <a:xfrm>
            <a:off x="6267450" y="5805524"/>
            <a:ext cx="952500" cy="952500"/>
          </a:xfrm>
          <a:prstGeom prst="rect">
            <a:avLst/>
          </a:prstGeom>
        </p:spPr>
      </p:pic>
      <p:pic>
        <p:nvPicPr>
          <p:cNvPr id="103" name="Picture 3" descr="Blue Check Mark Png Superior Learning Management Icon">
            <a:extLst>
              <a:ext uri="{FF2B5EF4-FFF2-40B4-BE49-F238E27FC236}">
                <a16:creationId xmlns:a16="http://schemas.microsoft.com/office/drawing/2014/main" id="{E5ACEFB7-DC7A-4722-B93B-70A71EDD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74" y="6515480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" descr="Blue Check Mark Png Superior Learning Management Icon">
            <a:extLst>
              <a:ext uri="{FF2B5EF4-FFF2-40B4-BE49-F238E27FC236}">
                <a16:creationId xmlns:a16="http://schemas.microsoft.com/office/drawing/2014/main" id="{8E451EB5-472F-4CC5-807A-A58C4D5D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48" y="6504087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8D290-D571-48AB-9B6F-3190D924C0FE}"/>
              </a:ext>
            </a:extLst>
          </p:cNvPr>
          <p:cNvSpPr txBox="1"/>
          <p:nvPr/>
        </p:nvSpPr>
        <p:spPr>
          <a:xfrm>
            <a:off x="3551714" y="6443246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Aspirational Standard Met</a:t>
            </a:r>
          </a:p>
        </p:txBody>
      </p:sp>
      <p:pic>
        <p:nvPicPr>
          <p:cNvPr id="105" name="Picture 3" descr="Blue Check Mark Png Superior Learning Management Icon">
            <a:extLst>
              <a:ext uri="{FF2B5EF4-FFF2-40B4-BE49-F238E27FC236}">
                <a16:creationId xmlns:a16="http://schemas.microsoft.com/office/drawing/2014/main" id="{489EF5D3-EA6A-40F3-9858-67B60738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74" y="6187184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0574777-8E9F-4504-845E-CB04416DE1E5}"/>
              </a:ext>
            </a:extLst>
          </p:cNvPr>
          <p:cNvSpPr txBox="1"/>
          <p:nvPr/>
        </p:nvSpPr>
        <p:spPr>
          <a:xfrm>
            <a:off x="3281206" y="6129059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Minimum Standard Met</a:t>
            </a:r>
          </a:p>
        </p:txBody>
      </p:sp>
    </p:spTree>
    <p:extLst>
      <p:ext uri="{BB962C8B-B14F-4D97-AF65-F5344CB8AC3E}">
        <p14:creationId xmlns:p14="http://schemas.microsoft.com/office/powerpoint/2010/main" val="39046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029933" y="539436"/>
            <a:ext cx="6964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CB4"/>
                </a:solidFill>
                <a:latin typeface="Arial" panose="020B0604020202020204" pitchFamily="34" charset="0"/>
              </a:rPr>
              <a:t>Institution-set Standard Recommendations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CB4"/>
                </a:solidFill>
                <a:latin typeface="Arial" panose="020B0604020202020204" pitchFamily="34" charset="0"/>
              </a:rPr>
              <a:t>and Outcomes</a:t>
            </a:r>
            <a:endParaRPr lang="en-US" altLang="en-US" sz="1800" dirty="0">
              <a:solidFill>
                <a:srgbClr val="003CB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4" y="5074526"/>
            <a:ext cx="1935163" cy="1421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42249"/>
              </p:ext>
            </p:extLst>
          </p:nvPr>
        </p:nvGraphicFramePr>
        <p:xfrm>
          <a:off x="358027" y="1377485"/>
          <a:ext cx="8153400" cy="334691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09712">
                  <a:extLst>
                    <a:ext uri="{9D8B030D-6E8A-4147-A177-3AD203B41FA5}">
                      <a16:colId xmlns:a16="http://schemas.microsoft.com/office/drawing/2014/main" val="4029392171"/>
                    </a:ext>
                  </a:extLst>
                </a:gridCol>
                <a:gridCol w="1455016">
                  <a:extLst>
                    <a:ext uri="{9D8B030D-6E8A-4147-A177-3AD203B41FA5}">
                      <a16:colId xmlns:a16="http://schemas.microsoft.com/office/drawing/2014/main" val="2870040015"/>
                    </a:ext>
                  </a:extLst>
                </a:gridCol>
                <a:gridCol w="2013588">
                  <a:extLst>
                    <a:ext uri="{9D8B030D-6E8A-4147-A177-3AD203B41FA5}">
                      <a16:colId xmlns:a16="http://schemas.microsoft.com/office/drawing/2014/main" val="3304170119"/>
                    </a:ext>
                  </a:extLst>
                </a:gridCol>
                <a:gridCol w="2175084">
                  <a:extLst>
                    <a:ext uri="{9D8B030D-6E8A-4147-A177-3AD203B41FA5}">
                      <a16:colId xmlns:a16="http://schemas.microsoft.com/office/drawing/2014/main" val="1183135571"/>
                    </a:ext>
                  </a:extLst>
                </a:gridCol>
              </a:tblGrid>
              <a:tr h="484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Achievement Area 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Minimum Standard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Stretch</a:t>
                      </a:r>
                      <a:r>
                        <a:rPr lang="en-US" sz="16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or</a:t>
                      </a:r>
                      <a:endParaRPr lang="en-US" sz="1600" b="1" u="none" strike="noStrik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rtl="0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Aspirational Goal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Reported</a:t>
                      </a:r>
                      <a:r>
                        <a:rPr lang="en-US" sz="16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Year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2023/24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extLst>
                  <a:ext uri="{0D108BD9-81ED-4DB2-BD59-A6C34878D82A}">
                    <a16:rowId xmlns:a16="http://schemas.microsoft.com/office/drawing/2014/main" val="1337124000"/>
                  </a:ext>
                </a:extLst>
              </a:tr>
              <a:tr h="6252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Course Completion Rate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67%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74%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rgbClr val="003CB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8906" marR="8906" marT="8904" marB="0" anchor="ctr"/>
                </a:tc>
                <a:extLst>
                  <a:ext uri="{0D108BD9-81ED-4DB2-BD59-A6C34878D82A}">
                    <a16:rowId xmlns:a16="http://schemas.microsoft.com/office/drawing/2014/main" val="9661675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Degree Completion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883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1,068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rgbClr val="003CB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1,631</a:t>
                      </a:r>
                    </a:p>
                  </a:txBody>
                  <a:tcPr marL="8906" marR="8906" marT="8904" marB="0" anchor="ctr"/>
                </a:tc>
                <a:extLst>
                  <a:ext uri="{0D108BD9-81ED-4DB2-BD59-A6C34878D82A}">
                    <a16:rowId xmlns:a16="http://schemas.microsoft.com/office/drawing/2014/main" val="1179490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Transfer to</a:t>
                      </a:r>
                    </a:p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4-Year Colleges/Univ.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828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1,012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rgbClr val="003CB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935</a:t>
                      </a:r>
                    </a:p>
                  </a:txBody>
                  <a:tcPr marL="8906" marR="8906" marT="8904" marB="0" anchor="ctr"/>
                </a:tc>
                <a:extLst>
                  <a:ext uri="{0D108BD9-81ED-4DB2-BD59-A6C34878D82A}">
                    <a16:rowId xmlns:a16="http://schemas.microsoft.com/office/drawing/2014/main" val="323247894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Student Certificate Completion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489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652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06" marR="8906" marT="890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rgbClr val="003CB4"/>
                          </a:solidFill>
                          <a:effectLst/>
                        </a:rPr>
                        <a:t>660</a:t>
                      </a:r>
                      <a:endParaRPr lang="en-US" sz="2400" b="1" i="0" u="none" strike="noStrike" kern="1200" dirty="0">
                        <a:solidFill>
                          <a:srgbClr val="003CB4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06" marR="8906" marT="8904" marB="0" anchor="ctr"/>
                </a:tc>
                <a:extLst>
                  <a:ext uri="{0D108BD9-81ED-4DB2-BD59-A6C34878D82A}">
                    <a16:rowId xmlns:a16="http://schemas.microsoft.com/office/drawing/2014/main" val="923970853"/>
                  </a:ext>
                </a:extLst>
              </a:tr>
            </a:tbl>
          </a:graphicData>
        </a:graphic>
      </p:graphicFrame>
      <p:pic>
        <p:nvPicPr>
          <p:cNvPr id="102" name="Picture 101">
            <a:extLst>
              <a:ext uri="{FF2B5EF4-FFF2-40B4-BE49-F238E27FC236}">
                <a16:creationId xmlns:a16="http://schemas.microsoft.com/office/drawing/2014/main" id="{2EA046A9-9C5A-45D9-A314-00DC40499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72" t="21898" r="14742" b="8442"/>
          <a:stretch/>
        </p:blipFill>
        <p:spPr>
          <a:xfrm>
            <a:off x="793215" y="4982913"/>
            <a:ext cx="1645222" cy="1645222"/>
          </a:xfrm>
          <a:prstGeom prst="rect">
            <a:avLst/>
          </a:prstGeom>
        </p:spPr>
      </p:pic>
      <p:pic>
        <p:nvPicPr>
          <p:cNvPr id="103" name="Picture 3" descr="Blue Check Mark Png Superior Learning Management Icon">
            <a:extLst>
              <a:ext uri="{FF2B5EF4-FFF2-40B4-BE49-F238E27FC236}">
                <a16:creationId xmlns:a16="http://schemas.microsoft.com/office/drawing/2014/main" id="{E5ACEFB7-DC7A-4722-B93B-70A71EDD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74" y="5796621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" descr="Blue Check Mark Png Superior Learning Management Icon">
            <a:extLst>
              <a:ext uri="{FF2B5EF4-FFF2-40B4-BE49-F238E27FC236}">
                <a16:creationId xmlns:a16="http://schemas.microsoft.com/office/drawing/2014/main" id="{8E451EB5-472F-4CC5-807A-A58C4D5D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48" y="578522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8D290-D571-48AB-9B6F-3190D924C0FE}"/>
              </a:ext>
            </a:extLst>
          </p:cNvPr>
          <p:cNvSpPr txBox="1"/>
          <p:nvPr/>
        </p:nvSpPr>
        <p:spPr>
          <a:xfrm>
            <a:off x="3551714" y="5724387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Aspirational Standard Met</a:t>
            </a:r>
          </a:p>
        </p:txBody>
      </p:sp>
      <p:pic>
        <p:nvPicPr>
          <p:cNvPr id="105" name="Picture 3" descr="Blue Check Mark Png Superior Learning Management Icon">
            <a:extLst>
              <a:ext uri="{FF2B5EF4-FFF2-40B4-BE49-F238E27FC236}">
                <a16:creationId xmlns:a16="http://schemas.microsoft.com/office/drawing/2014/main" id="{489EF5D3-EA6A-40F3-9858-67B60738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74" y="546832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0574777-8E9F-4504-845E-CB04416DE1E5}"/>
              </a:ext>
            </a:extLst>
          </p:cNvPr>
          <p:cNvSpPr txBox="1"/>
          <p:nvPr/>
        </p:nvSpPr>
        <p:spPr>
          <a:xfrm>
            <a:off x="3281206" y="5410200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Minimum Standard Met</a:t>
            </a:r>
          </a:p>
        </p:txBody>
      </p:sp>
      <p:pic>
        <p:nvPicPr>
          <p:cNvPr id="48" name="Picture 3" descr="Blue Check Mark Png Superior Learning Management Icon">
            <a:extLst>
              <a:ext uri="{FF2B5EF4-FFF2-40B4-BE49-F238E27FC236}">
                <a16:creationId xmlns:a16="http://schemas.microsoft.com/office/drawing/2014/main" id="{8A28EB3C-2507-4CAC-B302-0EEF9F1F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Blue Check Mark Png Superior Learning Management Icon">
            <a:extLst>
              <a:ext uri="{FF2B5EF4-FFF2-40B4-BE49-F238E27FC236}">
                <a16:creationId xmlns:a16="http://schemas.microsoft.com/office/drawing/2014/main" id="{994937AD-2498-4253-A03A-3A626E05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04" y="274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Blue Check Mark Png Superior Learning Management Icon">
            <a:extLst>
              <a:ext uri="{FF2B5EF4-FFF2-40B4-BE49-F238E27FC236}">
                <a16:creationId xmlns:a16="http://schemas.microsoft.com/office/drawing/2014/main" id="{DD049690-9457-4C6C-8961-BFDC1316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75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Blue Check Mark Png Superior Learning Management Icon">
            <a:extLst>
              <a:ext uri="{FF2B5EF4-FFF2-40B4-BE49-F238E27FC236}">
                <a16:creationId xmlns:a16="http://schemas.microsoft.com/office/drawing/2014/main" id="{D1D5C2C0-45F3-4082-BBE3-40A8A1C6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04" y="3360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Blue Check Mark Png Superior Learning Management Icon">
            <a:extLst>
              <a:ext uri="{FF2B5EF4-FFF2-40B4-BE49-F238E27FC236}">
                <a16:creationId xmlns:a16="http://schemas.microsoft.com/office/drawing/2014/main" id="{EDE83EEB-35F9-4E84-BA48-782B5AFC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04" y="399567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 descr="Blue Check Mark Png Superior Learning Management Icon">
            <a:extLst>
              <a:ext uri="{FF2B5EF4-FFF2-40B4-BE49-F238E27FC236}">
                <a16:creationId xmlns:a16="http://schemas.microsoft.com/office/drawing/2014/main" id="{716F6AE1-EDE9-4868-9E4A-22AC2A0A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9567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985" y="5211904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4337A"/>
                </a:solidFill>
              </a:rPr>
              <a:t>COS.EDU/FACTBOOK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669" t="22476" r="7582" b="6525"/>
          <a:stretch/>
        </p:blipFill>
        <p:spPr>
          <a:xfrm>
            <a:off x="7086600" y="5381683"/>
            <a:ext cx="1801738" cy="1364173"/>
          </a:xfrm>
          <a:prstGeom prst="rect">
            <a:avLst/>
          </a:prstGeom>
        </p:spPr>
      </p:pic>
      <p:pic>
        <p:nvPicPr>
          <p:cNvPr id="9" name="Picture 2" descr="2122f91d-49de-4aea-b550-8c3f6ea7cf7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8" t="5897" r="33431" b="66811"/>
          <a:stretch/>
        </p:blipFill>
        <p:spPr bwMode="auto">
          <a:xfrm>
            <a:off x="2438400" y="6019171"/>
            <a:ext cx="1318682" cy="71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F0447-A74F-4795-A373-C1813AB38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"/>
            <a:ext cx="3813480" cy="1364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E584AE-35F3-4B5F-9077-189FED72D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" r="1530"/>
          <a:stretch/>
        </p:blipFill>
        <p:spPr>
          <a:xfrm rot="207615">
            <a:off x="4450879" y="3735150"/>
            <a:ext cx="4504081" cy="1350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C0806-1587-49CC-BAED-FDE0DA29C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302" y="2133600"/>
            <a:ext cx="4655298" cy="1174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factbookPicture2.jpg">
            <a:extLst>
              <a:ext uri="{FF2B5EF4-FFF2-40B4-BE49-F238E27FC236}">
                <a16:creationId xmlns:a16="http://schemas.microsoft.com/office/drawing/2014/main" id="{920FC9D5-BBE7-475D-8241-30B119F1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6914"/>
            <a:ext cx="2895600" cy="3748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260669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4337A"/>
                </a:solidFill>
                <a:ea typeface="ＭＳ Ｐゴシック" pitchFamily="34" charset="-128"/>
              </a:rPr>
              <a:t>NEXT STEPS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58" t="14438" r="4569" b="3661"/>
          <a:stretch/>
        </p:blipFill>
        <p:spPr>
          <a:xfrm>
            <a:off x="56465" y="0"/>
            <a:ext cx="9067800" cy="46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41270" r="43938" b="25873"/>
          <a:stretch/>
        </p:blipFill>
        <p:spPr>
          <a:xfrm rot="10800000">
            <a:off x="4038600" y="4769089"/>
            <a:ext cx="2004102" cy="1752600"/>
          </a:xfrm>
          <a:prstGeom prst="rect">
            <a:avLst/>
          </a:prstGeom>
        </p:spPr>
      </p:pic>
      <p:pic>
        <p:nvPicPr>
          <p:cNvPr id="9" name="Picture 2" descr="2122f91d-49de-4aea-b550-8c3f6ea7cf7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8" t="5897" r="33431" b="66811"/>
          <a:stretch/>
        </p:blipFill>
        <p:spPr bwMode="auto">
          <a:xfrm>
            <a:off x="6511089" y="5260669"/>
            <a:ext cx="2537882" cy="13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483" y="692524"/>
            <a:ext cx="6952129" cy="1109382"/>
          </a:xfrm>
        </p:spPr>
        <p:txBody>
          <a:bodyPr/>
          <a:lstStyle/>
          <a:p>
            <a:r>
              <a:rPr lang="en-US" sz="3106" dirty="0"/>
              <a:t>Follow participatory governance structure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58221"/>
              </p:ext>
            </p:extLst>
          </p:nvPr>
        </p:nvGraphicFramePr>
        <p:xfrm>
          <a:off x="842324" y="2362200"/>
          <a:ext cx="8001000" cy="347830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17171">
                  <a:extLst>
                    <a:ext uri="{9D8B030D-6E8A-4147-A177-3AD203B41FA5}">
                      <a16:colId xmlns:a16="http://schemas.microsoft.com/office/drawing/2014/main" val="603159994"/>
                    </a:ext>
                  </a:extLst>
                </a:gridCol>
                <a:gridCol w="3283829">
                  <a:extLst>
                    <a:ext uri="{9D8B030D-6E8A-4147-A177-3AD203B41FA5}">
                      <a16:colId xmlns:a16="http://schemas.microsoft.com/office/drawing/2014/main" val="850211474"/>
                    </a:ext>
                  </a:extLst>
                </a:gridCol>
              </a:tblGrid>
              <a:tr h="806823">
                <a:tc>
                  <a:txBody>
                    <a:bodyPr/>
                    <a:lstStyle/>
                    <a:p>
                      <a:r>
                        <a:rPr lang="en-US" sz="1900" dirty="0"/>
                        <a:t>Where/Who</a:t>
                      </a:r>
                    </a:p>
                    <a:p>
                      <a:r>
                        <a:rPr lang="en-US" sz="1900" dirty="0"/>
                        <a:t>(participatory governance group)</a:t>
                      </a:r>
                    </a:p>
                  </a:txBody>
                  <a:tcPr marL="88751" marR="88751" marT="44375" marB="44375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  <a:p>
                      <a:pPr algn="ctr"/>
                      <a:r>
                        <a:rPr lang="en-US" sz="1900" dirty="0"/>
                        <a:t>When</a:t>
                      </a:r>
                    </a:p>
                  </a:txBody>
                  <a:tcPr marL="88751" marR="88751" marT="44375" marB="44375"/>
                </a:tc>
                <a:extLst>
                  <a:ext uri="{0D108BD9-81ED-4DB2-BD59-A6C34878D82A}">
                    <a16:rowId xmlns:a16="http://schemas.microsoft.com/office/drawing/2014/main" val="2955764757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Academic Senate (by Ozturk)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/>
                    </a:p>
                  </a:txBody>
                  <a:tcPr marL="88751" marR="88751" marT="44375" marB="44375"/>
                </a:tc>
                <a:tc>
                  <a:txBody>
                    <a:bodyPr/>
                    <a:lstStyle/>
                    <a:p>
                      <a:pPr marL="0" marR="0" lvl="0" indent="0" algn="l" defTabSz="443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May</a:t>
                      </a:r>
                      <a:r>
                        <a:rPr lang="en-US" sz="1900" baseline="0" dirty="0"/>
                        <a:t> 14</a:t>
                      </a:r>
                      <a:r>
                        <a:rPr lang="en-US" sz="1900" dirty="0"/>
                        <a:t>, 2025</a:t>
                      </a:r>
                    </a:p>
                  </a:txBody>
                  <a:tcPr marL="88751" marR="88751" marT="44375" marB="44375"/>
                </a:tc>
                <a:extLst>
                  <a:ext uri="{0D108BD9-81ED-4DB2-BD59-A6C34878D82A}">
                    <a16:rowId xmlns:a16="http://schemas.microsoft.com/office/drawing/2014/main" val="2246884477"/>
                  </a:ext>
                </a:extLst>
              </a:tr>
              <a:tr h="402874">
                <a:tc>
                  <a:txBody>
                    <a:bodyPr/>
                    <a:lstStyle/>
                    <a:p>
                      <a:pPr marL="0" marR="0" lvl="0" indent="0" algn="l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District Governance Senate (by Ozturk)</a:t>
                      </a:r>
                    </a:p>
                    <a:p>
                      <a:pPr marL="0" marR="0" lvl="0" indent="0" algn="l" defTabSz="502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/>
                    </a:p>
                  </a:txBody>
                  <a:tcPr marL="88751" marR="88751" marT="44375" marB="44375"/>
                </a:tc>
                <a:tc>
                  <a:txBody>
                    <a:bodyPr/>
                    <a:lstStyle/>
                    <a:p>
                      <a:pPr marL="0" marR="0" lvl="0" indent="0" algn="l" defTabSz="443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May</a:t>
                      </a:r>
                      <a:r>
                        <a:rPr lang="en-US" sz="1900" baseline="0" dirty="0"/>
                        <a:t> 13</a:t>
                      </a:r>
                      <a:r>
                        <a:rPr lang="en-US" sz="1900" dirty="0"/>
                        <a:t>, 2025</a:t>
                      </a:r>
                    </a:p>
                    <a:p>
                      <a:endParaRPr lang="en-US" sz="1900" dirty="0"/>
                    </a:p>
                  </a:txBody>
                  <a:tcPr marL="88751" marR="88751" marT="44375" marB="44375"/>
                </a:tc>
                <a:extLst>
                  <a:ext uri="{0D108BD9-81ED-4DB2-BD59-A6C34878D82A}">
                    <a16:rowId xmlns:a16="http://schemas.microsoft.com/office/drawing/2014/main" val="810000786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pPr marL="0" marR="0" lvl="0" indent="0" algn="l" defTabSz="443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Senior Management (by Ozturk)</a:t>
                      </a:r>
                    </a:p>
                    <a:p>
                      <a:endParaRPr lang="en-US" sz="1900" b="0" dirty="0"/>
                    </a:p>
                  </a:txBody>
                  <a:tcPr marL="88751" marR="88751" marT="44375" marB="44375"/>
                </a:tc>
                <a:tc>
                  <a:txBody>
                    <a:bodyPr/>
                    <a:lstStyle/>
                    <a:p>
                      <a:pPr marL="0" marR="0" lvl="0" indent="0" algn="l" defTabSz="443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8, 2025</a:t>
                      </a:r>
                    </a:p>
                  </a:txBody>
                  <a:tcPr marL="88751" marR="88751" marT="44375" marB="44375"/>
                </a:tc>
                <a:extLst>
                  <a:ext uri="{0D108BD9-81ED-4DB2-BD59-A6C34878D82A}">
                    <a16:rowId xmlns:a16="http://schemas.microsoft.com/office/drawing/2014/main" val="1247586280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pPr marL="0" marR="0" lvl="0" indent="0" algn="l" defTabSz="443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/>
                        <a:t>Board of Trustees (by</a:t>
                      </a:r>
                      <a:r>
                        <a:rPr lang="en-US" sz="1900" b="0" baseline="0" dirty="0"/>
                        <a:t> Calvin)</a:t>
                      </a:r>
                      <a:endParaRPr lang="en-US" sz="1900" b="0" dirty="0"/>
                    </a:p>
                    <a:p>
                      <a:endParaRPr lang="en-US" sz="1900" b="0" dirty="0"/>
                    </a:p>
                  </a:txBody>
                  <a:tcPr marL="88751" marR="88751" marT="44375" marB="44375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September 8, 2025</a:t>
                      </a:r>
                    </a:p>
                  </a:txBody>
                  <a:tcPr marL="88751" marR="88751" marT="44375" marB="44375"/>
                </a:tc>
                <a:extLst>
                  <a:ext uri="{0D108BD9-81ED-4DB2-BD59-A6C34878D82A}">
                    <a16:rowId xmlns:a16="http://schemas.microsoft.com/office/drawing/2014/main" val="133723953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23030" y="1663870"/>
            <a:ext cx="4437529" cy="51058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87553"/>
            <a:r>
              <a:rPr lang="en-US" sz="2718" b="1" dirty="0">
                <a:solidFill>
                  <a:prstClr val="black"/>
                </a:solidFill>
              </a:rPr>
              <a:t>Review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8416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441" y="1450822"/>
            <a:ext cx="646331" cy="4500944"/>
          </a:xfrm>
          <a:prstGeom prst="rect">
            <a:avLst/>
          </a:prstGeom>
          <a:solidFill>
            <a:srgbClr val="F05423"/>
          </a:solidFill>
          <a:ln>
            <a:solidFill>
              <a:srgbClr val="24337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</a:rPr>
              <a:t>www.cos.edu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6525" y="1450822"/>
            <a:ext cx="646331" cy="4500944"/>
          </a:xfrm>
          <a:prstGeom prst="rect">
            <a:avLst/>
          </a:prstGeom>
          <a:solidFill>
            <a:srgbClr val="24337A"/>
          </a:solidFill>
          <a:ln>
            <a:solidFill>
              <a:srgbClr val="F054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</a:rPr>
              <a:t>www.cos.edu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1311" y="1024219"/>
            <a:ext cx="657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F05423"/>
                </a:solidFill>
                <a:latin typeface="Calibri"/>
                <a:ea typeface="+mn-ea"/>
              </a:rPr>
              <a:t>Thank You!</a:t>
            </a:r>
          </a:p>
        </p:txBody>
      </p:sp>
      <p:pic>
        <p:nvPicPr>
          <p:cNvPr id="6" name="Picture 2" descr="https://c.tenor.com/fEEngR6XttsAAAAC/cute-animated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7" y="2998275"/>
            <a:ext cx="1144094" cy="965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.tenor.com/fEEngR6XttsAAAAC/cute-animated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79" y="2998275"/>
            <a:ext cx="1193462" cy="1006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649358" y="2834339"/>
            <a:ext cx="579041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7FBE41"/>
                </a:solidFill>
                <a:latin typeface="Calibri"/>
              </a:rPr>
              <a:t>Questions</a:t>
            </a: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7FBE41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b="81098"/>
          <a:stretch/>
        </p:blipFill>
        <p:spPr>
          <a:xfrm>
            <a:off x="1492936" y="5510927"/>
            <a:ext cx="6611014" cy="11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91987-ECDB-4D2E-8DDA-F7A538B0623E}" type="slidenum">
              <a:rPr lang="en-US" altLang="en-US" sz="1200" smtClean="0">
                <a:solidFill>
                  <a:srgbClr val="898989"/>
                </a:solidFill>
                <a:latin typeface="Cambria" panose="020405030504060302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ambria" panose="02040503050406030204" pitchFamily="18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524000" y="143533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</a:rPr>
              <a:t>ACCJC Guide to Evaluating and Improving Institutions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949325"/>
            <a:ext cx="65532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396C"/>
                </a:solidFill>
              </a:rPr>
              <a:t>What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u="sng" dirty="0">
                <a:solidFill>
                  <a:srgbClr val="FF6600"/>
                </a:solidFill>
              </a:rPr>
              <a:t>criteria and processes </a:t>
            </a:r>
            <a:r>
              <a:rPr lang="en-US" sz="2000" dirty="0">
                <a:solidFill>
                  <a:srgbClr val="00396C"/>
                </a:solidFill>
              </a:rPr>
              <a:t>does the college use to determine its priorities and set </a:t>
            </a:r>
            <a:r>
              <a:rPr lang="en-US" sz="2000" b="1" u="sng" dirty="0">
                <a:solidFill>
                  <a:srgbClr val="FF6600"/>
                </a:solidFill>
              </a:rPr>
              <a:t>minimum expectations </a:t>
            </a:r>
            <a:r>
              <a:rPr lang="en-US" sz="2000" dirty="0">
                <a:solidFill>
                  <a:srgbClr val="00396C"/>
                </a:solidFill>
              </a:rPr>
              <a:t>(</a:t>
            </a:r>
            <a:r>
              <a:rPr lang="en-US" sz="2000" b="1" dirty="0">
                <a:solidFill>
                  <a:srgbClr val="00396C"/>
                </a:solidFill>
              </a:rPr>
              <a:t>institution-set standards</a:t>
            </a:r>
            <a:r>
              <a:rPr lang="en-US" sz="2000" dirty="0">
                <a:solidFill>
                  <a:srgbClr val="00396C"/>
                </a:solidFill>
              </a:rPr>
              <a:t>) for student achievement, including required expectations of performance for course completion, job placement rates, and licensure examination passage rates? (</a:t>
            </a:r>
            <a:r>
              <a:rPr lang="en-US" sz="2000" dirty="0">
                <a:solidFill>
                  <a:srgbClr val="C00000"/>
                </a:solidFill>
              </a:rPr>
              <a:t>Federal Regulation</a:t>
            </a:r>
            <a:r>
              <a:rPr lang="en-US" sz="2000" dirty="0">
                <a:solidFill>
                  <a:srgbClr val="00396C"/>
                </a:solidFill>
              </a:rPr>
              <a:t>) 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396C"/>
                </a:solidFill>
              </a:rPr>
              <a:t>To what extent does the college </a:t>
            </a:r>
            <a:r>
              <a:rPr lang="en-US" sz="2000" b="1" u="sng" dirty="0">
                <a:solidFill>
                  <a:srgbClr val="FF6600"/>
                </a:solidFill>
              </a:rPr>
              <a:t>achieve </a:t>
            </a:r>
            <a:r>
              <a:rPr lang="en-US" sz="2000" dirty="0">
                <a:solidFill>
                  <a:srgbClr val="00396C"/>
                </a:solidFill>
              </a:rPr>
              <a:t>its standards? (</a:t>
            </a:r>
            <a:r>
              <a:rPr lang="en-US" sz="2000" dirty="0">
                <a:solidFill>
                  <a:srgbClr val="C00000"/>
                </a:solidFill>
              </a:rPr>
              <a:t>Federal Regulation</a:t>
            </a:r>
            <a:r>
              <a:rPr lang="en-US" sz="2000" dirty="0">
                <a:solidFill>
                  <a:srgbClr val="00396C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sz="2000" dirty="0">
              <a:solidFill>
                <a:srgbClr val="00396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396C"/>
                </a:solidFill>
              </a:rPr>
              <a:t>How does the college use accreditation annual report data to </a:t>
            </a:r>
            <a:r>
              <a:rPr lang="en-US" sz="2000" b="1" u="sng" dirty="0">
                <a:solidFill>
                  <a:srgbClr val="FF6600"/>
                </a:solidFill>
              </a:rPr>
              <a:t>assess performance </a:t>
            </a:r>
            <a:r>
              <a:rPr lang="en-US" sz="2000" dirty="0">
                <a:solidFill>
                  <a:srgbClr val="00396C"/>
                </a:solidFill>
              </a:rPr>
              <a:t>against the institution-set standards? </a:t>
            </a:r>
          </a:p>
          <a:p>
            <a:pPr>
              <a:defRPr/>
            </a:pPr>
            <a:endParaRPr lang="en-US" sz="2000" dirty="0">
              <a:solidFill>
                <a:srgbClr val="00396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396C"/>
                </a:solidFill>
              </a:rPr>
              <a:t>If an institution does not meet its own standards, what </a:t>
            </a:r>
            <a:r>
              <a:rPr lang="en-US" sz="2000" b="1" u="sng" dirty="0">
                <a:solidFill>
                  <a:srgbClr val="FF6600"/>
                </a:solidFill>
              </a:rPr>
              <a:t>plans</a:t>
            </a:r>
            <a:r>
              <a:rPr lang="en-US" sz="2000" dirty="0">
                <a:solidFill>
                  <a:srgbClr val="00396C"/>
                </a:solidFill>
              </a:rPr>
              <a:t> are developed and implemented to enable it to </a:t>
            </a:r>
            <a:r>
              <a:rPr lang="en-US" sz="2000" b="1" u="sng" dirty="0">
                <a:solidFill>
                  <a:srgbClr val="FF6600"/>
                </a:solidFill>
              </a:rPr>
              <a:t>reach</a:t>
            </a:r>
            <a:r>
              <a:rPr lang="en-US" sz="2000" b="1" u="sng" dirty="0">
                <a:solidFill>
                  <a:srgbClr val="00396C"/>
                </a:solidFill>
              </a:rPr>
              <a:t> </a:t>
            </a:r>
            <a:r>
              <a:rPr lang="en-US" sz="2000" dirty="0">
                <a:solidFill>
                  <a:srgbClr val="00396C"/>
                </a:solidFill>
              </a:rPr>
              <a:t>these standards? (</a:t>
            </a:r>
            <a:r>
              <a:rPr lang="en-US" sz="2000" dirty="0">
                <a:solidFill>
                  <a:srgbClr val="C00000"/>
                </a:solidFill>
              </a:rPr>
              <a:t>Federal Regulation</a:t>
            </a:r>
            <a:r>
              <a:rPr lang="en-US" sz="2000" dirty="0">
                <a:solidFill>
                  <a:srgbClr val="00396C"/>
                </a:solidFill>
              </a:rPr>
              <a:t>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909"/>
            <a:ext cx="29718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9585974">
            <a:off x="7094494" y="5052455"/>
            <a:ext cx="20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Stretch Goals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629" y="543583"/>
            <a:ext cx="3779781" cy="661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600200"/>
            <a:ext cx="55626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1F497D"/>
                </a:solidFill>
                <a:latin typeface="Arial" charset="0"/>
              </a:rPr>
              <a:t>Course Completion Rate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1F497D"/>
              </a:solidFill>
              <a:latin typeface="Arial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6600"/>
                </a:solidFill>
                <a:latin typeface="Arial" charset="0"/>
              </a:rPr>
              <a:t>Student Certificate Completion </a:t>
            </a: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Arial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1F497D"/>
                </a:solidFill>
                <a:latin typeface="Arial" charset="0"/>
              </a:rPr>
              <a:t>Student Degree Completion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1F497D"/>
              </a:solidFill>
              <a:latin typeface="Arial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6600"/>
                </a:solidFill>
                <a:latin typeface="Arial" charset="0"/>
              </a:rPr>
              <a:t>Student Transfer to 4-year Colleges/universities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</a:rPr>
              <a:t> 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0C5A4-036D-4A8A-803F-CC20B199D723}" type="slidenum">
              <a:rPr lang="en-US" altLang="en-US" sz="1200" smtClean="0">
                <a:solidFill>
                  <a:srgbClr val="898989"/>
                </a:solidFill>
                <a:latin typeface="Cambria" panose="020405030504060302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0" y="173038"/>
            <a:ext cx="65913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prstClr val="black"/>
                </a:solidFill>
                <a:latin typeface="Arial" charset="0"/>
              </a:rPr>
              <a:t>Student Achievement Data Requested by ACCJC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6" y="1752600"/>
            <a:ext cx="337464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001838" y="1077913"/>
            <a:ext cx="170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District level</a:t>
            </a:r>
            <a:endParaRPr lang="en-US" alt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787748"/>
            <a:ext cx="5400675" cy="944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1555750"/>
            <a:ext cx="876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FC79BC-4CD4-434E-B538-5092E5E95869}" type="slidenum">
              <a:rPr lang="en-US" altLang="en-US" sz="1200" smtClean="0">
                <a:solidFill>
                  <a:srgbClr val="898989"/>
                </a:solidFill>
                <a:latin typeface="Cambria" panose="020405030504060302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ambria" panose="02040503050406030204" pitchFamily="18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038600" y="2197100"/>
            <a:ext cx="47863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4400" b="1">
                <a:solidFill>
                  <a:srgbClr val="00396C"/>
                </a:solidFill>
                <a:latin typeface="Arial" panose="020B0604020202020204" pitchFamily="34" charset="0"/>
              </a:rPr>
              <a:t>Reasonable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4400" b="1">
              <a:solidFill>
                <a:srgbClr val="00396C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4400" b="1">
                <a:solidFill>
                  <a:srgbClr val="00396C"/>
                </a:solidFill>
                <a:latin typeface="Arial" panose="020B0604020202020204" pitchFamily="34" charset="0"/>
              </a:rPr>
              <a:t>Appropriate</a:t>
            </a: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4400" b="1">
              <a:solidFill>
                <a:srgbClr val="00396C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4400" b="1">
                <a:solidFill>
                  <a:srgbClr val="00396C"/>
                </a:solidFill>
                <a:latin typeface="Arial" panose="020B0604020202020204" pitchFamily="34" charset="0"/>
              </a:rPr>
              <a:t>Realistic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259486" cy="3756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1524000" y="627063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96C"/>
                </a:solidFill>
                <a:latin typeface="Arial" panose="020B0604020202020204" pitchFamily="34" charset="0"/>
              </a:rPr>
              <a:t>Methods for Setting and Using the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" y="1447800"/>
            <a:ext cx="9067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905000" y="76200"/>
            <a:ext cx="678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96C"/>
                </a:solidFill>
                <a:latin typeface="Arial" panose="020B0604020202020204" pitchFamily="34" charset="0"/>
              </a:rPr>
              <a:t>Proposed Method for Setting the 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1287463"/>
            <a:ext cx="5676900" cy="55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54380" lvl="1" indent="-342900" eaLnBrk="1" hangingPunct="1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96C"/>
                </a:solidFill>
                <a:latin typeface="Arial" charset="0"/>
              </a:rPr>
              <a:t>Review most current and historical performance (multi-year/longitudinal data disaggregated by ethnicity and other demographic characteristics as appropriate) </a:t>
            </a:r>
          </a:p>
          <a:p>
            <a:pPr marL="754380" lvl="1" indent="-34290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marL="754380" lvl="1" indent="-342900" eaLnBrk="1" hangingPunct="1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6600"/>
                </a:solidFill>
                <a:latin typeface="Arial" charset="0"/>
              </a:rPr>
              <a:t>Generate multi-year averages for performance (5-8 years)</a:t>
            </a:r>
          </a:p>
          <a:p>
            <a:pPr marL="754380" lvl="1" indent="-342900" eaLnBrk="1" hangingPunct="1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marL="754380" lvl="1" indent="-342900" eaLnBrk="1" hangingPunct="1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96C"/>
                </a:solidFill>
                <a:latin typeface="Arial" charset="0"/>
              </a:rPr>
              <a:t>Determine performance indicators based on data analysis, institutional history and context (standards)</a:t>
            </a:r>
          </a:p>
          <a:p>
            <a:pPr marL="868680" lvl="1" indent="-457200" eaLnBrk="1" hangingPunct="1">
              <a:buFont typeface="+mj-lt"/>
              <a:buAutoNum type="arabicPeriod"/>
              <a:defRPr/>
            </a:pP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F5D100-F914-40AA-BBC7-E4DE1C36C905}" type="slidenum">
              <a:rPr lang="en-US" altLang="en-US" sz="1200" smtClean="0">
                <a:solidFill>
                  <a:srgbClr val="898989"/>
                </a:solidFill>
                <a:latin typeface="Cambria" panose="020405030504060302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" y="1447800"/>
            <a:ext cx="3352744" cy="3624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" y="1447800"/>
            <a:ext cx="9067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295400" y="1485900"/>
            <a:ext cx="678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Arial" panose="020B0604020202020204" pitchFamily="34" charset="0"/>
              </a:rPr>
              <a:t>Proposed Method for Using the Standards</a:t>
            </a: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3505200" y="2185988"/>
            <a:ext cx="533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1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Develop a performance range and/or color coding (Trapp, 2013):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6600"/>
                </a:solidFill>
                <a:latin typeface="Arial" panose="020B0604020202020204" pitchFamily="34" charset="0"/>
              </a:rPr>
              <a:t>Range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</a:rPr>
              <a:t>=&gt;5% Above Target-Excellent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</a:rPr>
              <a:t>+ or – 5% On Target-Good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</a:rPr>
              <a:t>=&lt;5% Below Target-Needs Attention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b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3734717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AE0E2E-FD09-4FF6-AC54-3809324893E7}" type="slidenum">
              <a:rPr lang="en-US" altLang="en-US" sz="1200" smtClean="0">
                <a:solidFill>
                  <a:srgbClr val="898989"/>
                </a:solidFill>
                <a:latin typeface="Cambria" panose="020405030504060302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2209801"/>
            <a:ext cx="8534400" cy="396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48" y="12468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Minimum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6550" y="117934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Aspirational</a:t>
            </a:r>
          </a:p>
        </p:txBody>
      </p:sp>
      <p:sp>
        <p:nvSpPr>
          <p:cNvPr id="19" name="Down Arrow 18"/>
          <p:cNvSpPr/>
          <p:nvPr/>
        </p:nvSpPr>
        <p:spPr>
          <a:xfrm rot="10800000">
            <a:off x="4722936" y="5714999"/>
            <a:ext cx="678392" cy="1050821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Brace 19"/>
          <p:cNvSpPr/>
          <p:nvPr/>
        </p:nvSpPr>
        <p:spPr>
          <a:xfrm rot="5400000">
            <a:off x="3500060" y="1062440"/>
            <a:ext cx="668139" cy="162658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5400000">
            <a:off x="6835599" y="206200"/>
            <a:ext cx="720267" cy="32869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0" y="604022"/>
            <a:ext cx="551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Percentage of 6-year overall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80242" y="1179342"/>
            <a:ext cx="6553200" cy="831917"/>
          </a:xfr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Proposed Standards</a:t>
            </a:r>
          </a:p>
        </p:txBody>
      </p:sp>
      <p:sp>
        <p:nvSpPr>
          <p:cNvPr id="24" name="Oval 23"/>
          <p:cNvSpPr/>
          <p:nvPr/>
        </p:nvSpPr>
        <p:spPr>
          <a:xfrm>
            <a:off x="4647420" y="2242875"/>
            <a:ext cx="915865" cy="346774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722936" y="1146267"/>
            <a:ext cx="678392" cy="1063533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B9E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090" y="6365696"/>
            <a:ext cx="203132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March/April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6600" y="85529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6600"/>
                </a:solidFill>
              </a:rPr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 animBg="1"/>
      <p:bldP spid="21" grpId="0" animBg="1"/>
      <p:bldP spid="22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600200"/>
            <a:ext cx="55626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Course Completion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Student Certificate Completion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Student Degree Completion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Student Transfer to 4-year Colleges/universities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0C5A4-036D-4A8A-803F-CC20B199D7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mbria" panose="020405030504060302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500" y="173038"/>
            <a:ext cx="65913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Student Achievement Data Requested by ACCJC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6" y="1752600"/>
            <a:ext cx="337464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001838" y="1077913"/>
            <a:ext cx="170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District level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787748"/>
            <a:ext cx="5400675" cy="9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Standards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3637" y="6169266"/>
            <a:ext cx="203132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March/April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" y="1813410"/>
            <a:ext cx="8077200" cy="367298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9213481">
            <a:off x="5756427" y="2177028"/>
            <a:ext cx="678392" cy="125366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64853">
            <a:off x="7685834" y="2065056"/>
            <a:ext cx="678392" cy="1253664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3" descr="C:\Users\mehmeto\Downloads\1622884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42222" b="58785"/>
          <a:stretch/>
        </p:blipFill>
        <p:spPr bwMode="auto">
          <a:xfrm>
            <a:off x="609600" y="1781595"/>
            <a:ext cx="2031998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410082"/>
      </a:hlink>
      <a:folHlink>
        <a:srgbClr val="932968"/>
      </a:folHlink>
    </a:clrScheme>
    <a:fontScheme name="1_Office Theme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410082"/>
        </a:hlink>
        <a:folHlink>
          <a:srgbClr val="932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S_PPT2">
  <a:themeElements>
    <a:clrScheme name="2015-COS-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A4"/>
      </a:accent1>
      <a:accent2>
        <a:srgbClr val="F78E1D"/>
      </a:accent2>
      <a:accent3>
        <a:srgbClr val="8DC63F"/>
      </a:accent3>
      <a:accent4>
        <a:srgbClr val="00396C"/>
      </a:accent4>
      <a:accent5>
        <a:srgbClr val="7F7F7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COS [Read-Only]" id="{077A228C-3CC0-452B-A067-D1CA99912173}" vid="{F6731871-EF40-4DCB-B14C-90314D9E754E}"/>
    </a:ext>
  </a:extLst>
</a:theme>
</file>

<file path=ppt/theme/theme3.xml><?xml version="1.0" encoding="utf-8"?>
<a:theme xmlns:a="http://schemas.openxmlformats.org/drawingml/2006/main" name="1_COS_PPT2">
  <a:themeElements>
    <a:clrScheme name="2015-COS-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A4"/>
      </a:accent1>
      <a:accent2>
        <a:srgbClr val="F78E1D"/>
      </a:accent2>
      <a:accent3>
        <a:srgbClr val="8DC63F"/>
      </a:accent3>
      <a:accent4>
        <a:srgbClr val="00396C"/>
      </a:accent4>
      <a:accent5>
        <a:srgbClr val="7F7F7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COS [Read-Only]" id="{077A228C-3CC0-452B-A067-D1CA99912173}" vid="{F6731871-EF40-4DCB-B14C-90314D9E754E}"/>
    </a:ext>
  </a:extLst>
</a:theme>
</file>

<file path=ppt/theme/theme4.xml><?xml version="1.0" encoding="utf-8"?>
<a:theme xmlns:a="http://schemas.openxmlformats.org/drawingml/2006/main" name="3_COS_PPT2">
  <a:themeElements>
    <a:clrScheme name="2015-COS-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A4"/>
      </a:accent1>
      <a:accent2>
        <a:srgbClr val="F78E1D"/>
      </a:accent2>
      <a:accent3>
        <a:srgbClr val="8DC63F"/>
      </a:accent3>
      <a:accent4>
        <a:srgbClr val="00396C"/>
      </a:accent4>
      <a:accent5>
        <a:srgbClr val="7F7F7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COS [Read-Only]" id="{077A228C-3CC0-452B-A067-D1CA99912173}" vid="{F6731871-EF40-4DCB-B14C-90314D9E754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A680B6-0C99-1040-A57A-70BBA0A5B0AB}" vid="{81FB593B-8329-0E47-8481-923FAC0E1C7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F9C4B7A6E3748B3A68F7ED19C3A23" ma:contentTypeVersion="22" ma:contentTypeDescription="Create a new document." ma:contentTypeScope="" ma:versionID="6c70165ea0cde78d31cdc23ca78e59b3">
  <xsd:schema xmlns:xsd="http://www.w3.org/2001/XMLSchema" xmlns:xs="http://www.w3.org/2001/XMLSchema" xmlns:p="http://schemas.microsoft.com/office/2006/metadata/properties" xmlns:ns1="http://schemas.microsoft.com/sharepoint/v3" xmlns:ns2="f7c7aa20-d18f-4ef6-9055-71ec5ba6d0de" xmlns:ns3="5819c703-e1e4-4477-b044-b96d8cdcfdc3" xmlns:ns4="78f31a23-c5ca-4660-a45b-ce709fb48214" xmlns:ns5="b6d2cc9c-7349-49f7-aca3-a56965680908" targetNamespace="http://schemas.microsoft.com/office/2006/metadata/properties" ma:root="true" ma:fieldsID="324cd8fa857998609b5a075c5c4ba9fa" ns1:_="" ns2:_="" ns3:_="" ns4:_="" ns5:_="">
    <xsd:import namespace="http://schemas.microsoft.com/sharepoint/v3"/>
    <xsd:import namespace="f7c7aa20-d18f-4ef6-9055-71ec5ba6d0de"/>
    <xsd:import namespace="5819c703-e1e4-4477-b044-b96d8cdcfdc3"/>
    <xsd:import namespace="78f31a23-c5ca-4660-a45b-ce709fb48214"/>
    <xsd:import namespace="b6d2cc9c-7349-49f7-aca3-a569656809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/>
                <xsd:element ref="ns2:Order0" minOccurs="0"/>
                <xsd:element ref="ns2:Category" minOccurs="0"/>
                <xsd:element ref="ns2:File_x0020_Type0" minOccurs="0"/>
                <xsd:element ref="ns3:TaxCatchAll" minOccurs="0"/>
                <xsd:element ref="ns4:SharedWithUsers" minOccurs="0"/>
                <xsd:element ref="ns5:kc1b1fee893d47c9a666058a775d480d" minOccurs="0"/>
                <xsd:element ref="ns5:da09ea82abb84f5f887f0a4dec3bce7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7aa20-d18f-4ef6-9055-71ec5ba6d0de" elementFormDefault="qualified">
    <xsd:import namespace="http://schemas.microsoft.com/office/2006/documentManagement/types"/>
    <xsd:import namespace="http://schemas.microsoft.com/office/infopath/2007/PartnerControls"/>
    <xsd:element name="Year" ma:index="10" ma:displayName="Meeting Date" ma:format="DateOnly" ma:internalName="Year">
      <xsd:simpleType>
        <xsd:restriction base="dms:DateTime"/>
      </xsd:simpleType>
    </xsd:element>
    <xsd:element name="Order0" ma:index="11" nillable="true" ma:displayName="Order" ma:default="10" ma:internalName="Order0" ma:percentage="FALSE">
      <xsd:simpleType>
        <xsd:restriction base="dms:Number"/>
      </xsd:simpleType>
    </xsd:element>
    <xsd:element name="Category" ma:index="12" nillable="true" ma:displayName="Category" ma:format="Dropdown" ma:internalName="Category">
      <xsd:simpleType>
        <xsd:union memberTypes="dms:Text">
          <xsd:simpleType>
            <xsd:restriction base="dms:Choice">
              <xsd:enumeration value="Agenda"/>
              <xsd:enumeration value="Summary"/>
              <xsd:enumeration value="President Report"/>
              <xsd:enumeration value="VP Report"/>
              <xsd:enumeration value="Resolution"/>
            </xsd:restriction>
          </xsd:simpleType>
        </xsd:union>
      </xsd:simpleType>
    </xsd:element>
    <xsd:element name="File_x0020_Type0" ma:index="14" nillable="true" ma:displayName="File Type" ma:default="doc" ma:format="Dropdown" ma:hidden="true" ma:internalName="File_x0020_Type0" ma:readOnly="false">
      <xsd:simpleType>
        <xsd:restriction base="dms:Choice">
          <xsd:enumeration value="doc"/>
          <xsd:enumeration value="pdf"/>
          <xsd:enumeration value="rtf"/>
          <xsd:enumeration value="tx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9c703-e1e4-4477-b044-b96d8cdcfdc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df8c752-c4b8-4cac-b6ae-43002d2e1d16}" ma:internalName="TaxCatchAll" ma:showField="CatchAllData" ma:web="5819c703-e1e4-4477-b044-b96d8cdcf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1a23-c5ca-4660-a45b-ce709fb48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2cc9c-7349-49f7-aca3-a56965680908" elementFormDefault="qualified">
    <xsd:import namespace="http://schemas.microsoft.com/office/2006/documentManagement/types"/>
    <xsd:import namespace="http://schemas.microsoft.com/office/infopath/2007/PartnerControls"/>
    <xsd:element name="kc1b1fee893d47c9a666058a775d480d" ma:index="20" nillable="true" ma:taxonomy="true" ma:internalName="kc1b1fee893d47c9a666058a775d480d" ma:taxonomyFieldName="Document_x0020_Purpose" ma:displayName="Document Purpose" ma:default="815;#Agendas|3c594f5f-c677-4ccd-966f-fbde95dda184" ma:fieldId="{4c1b1fee-893d-47c9-a666-058a775d480d}" ma:sspId="cbf6fafc-01b0-4807-b999-9ea966d99999" ma:termSetId="ddfed7e0-0ee2-4879-bad9-5971588760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09ea82abb84f5f887f0a4dec3bce7b" ma:index="22" nillable="true" ma:taxonomy="true" ma:internalName="da09ea82abb84f5f887f0a4dec3bce7b" ma:taxonomyFieldName="Evidence_x0020_Standard" ma:displayName="Evidence Standard" ma:default="" ma:fieldId="{da09ea82-abb8-4f5f-887f-0a4dec3bce7b}" ma:sspId="cbf6fafc-01b0-4807-b999-9ea966d99999" ma:termSetId="c2f56ab4-fa9c-4c0a-8d4d-612dda98884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CatchAll xmlns="5819c703-e1e4-4477-b044-b96d8cdcfdc3">
      <Value>875</Value>
    </TaxCatchAll>
    <Order0 xmlns="f7c7aa20-d18f-4ef6-9055-71ec5ba6d0de">10</Order0>
    <File_x0020_Type0 xmlns="f7c7aa20-d18f-4ef6-9055-71ec5ba6d0de">doc</File_x0020_Type0>
    <Category xmlns="f7c7aa20-d18f-4ef6-9055-71ec5ba6d0de">Agenda</Category>
    <Year xmlns="f7c7aa20-d18f-4ef6-9055-71ec5ba6d0de">2025-05-14T07:00:00+00:00</Year>
    <kc1b1fee893d47c9a666058a775d480d xmlns="b6d2cc9c-7349-49f7-aca3-a569656809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Background Information</TermName>
          <TermId xmlns="http://schemas.microsoft.com/office/infopath/2007/PartnerControls">5847a97d-4637-4467-a9e2-a778d202275a</TermId>
        </TermInfo>
      </Terms>
    </kc1b1fee893d47c9a666058a775d480d>
    <da09ea82abb84f5f887f0a4dec3bce7b xmlns="b6d2cc9c-7349-49f7-aca3-a56965680908">
      <Terms xmlns="http://schemas.microsoft.com/office/infopath/2007/PartnerControls"/>
    </da09ea82abb84f5f887f0a4dec3bce7b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E96B9D8-3DA2-4DC6-875C-6AE0379B9D69}"/>
</file>

<file path=customXml/itemProps2.xml><?xml version="1.0" encoding="utf-8"?>
<ds:datastoreItem xmlns:ds="http://schemas.openxmlformats.org/officeDocument/2006/customXml" ds:itemID="{A652BBF5-01A9-4DF7-844C-812522F60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F46C6-C05E-4A92-82B1-B810D06D95E4}">
  <ds:schemaRefs>
    <ds:schemaRef ds:uri="http://purl.org/dc/terms/"/>
    <ds:schemaRef ds:uri="http://schemas.microsoft.com/office/infopath/2007/PartnerControls"/>
    <ds:schemaRef ds:uri="http://www.w3.org/XML/1998/namespace"/>
    <ds:schemaRef ds:uri="c3c6df6c-22bb-4dd8-9c81-3bcf8122f971"/>
    <ds:schemaRef ds:uri="http://purl.org/dc/elements/1.1/"/>
    <ds:schemaRef ds:uri="326947d8-c58f-4788-bc9f-b982edcaad85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d908dd1b-27c0-4c02-b90f-13cdef97850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1E63576-26BE-4EDC-A13E-D5A9F5A5EC5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17539</TotalTime>
  <Words>643</Words>
  <Application>Microsoft Office PowerPoint</Application>
  <PresentationFormat>On-screen Show (4:3)</PresentationFormat>
  <Paragraphs>209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COS_PPT2</vt:lpstr>
      <vt:lpstr>1_COS_PPT2</vt:lpstr>
      <vt:lpstr>3_COS_PPT2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Standards</vt:lpstr>
      <vt:lpstr>PowerPoint Presentation</vt:lpstr>
      <vt:lpstr>Proposed Standards</vt:lpstr>
      <vt:lpstr>PowerPoint Presentation</vt:lpstr>
      <vt:lpstr>PowerPoint Presentation</vt:lpstr>
      <vt:lpstr>PowerPoint Presentation</vt:lpstr>
      <vt:lpstr>PowerPoint Presentation</vt:lpstr>
      <vt:lpstr>Follow participatory governance structure </vt:lpstr>
      <vt:lpstr>PowerPoint Presentation</vt:lpstr>
    </vt:vector>
  </TitlesOfParts>
  <Company>College of the Sequoias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Hanford Campus</dc:title>
  <dc:creator>Mehmet Ozturk</dc:creator>
  <cp:lastModifiedBy>Mehmet “Dali” Ӧztürk</cp:lastModifiedBy>
  <cp:revision>780</cp:revision>
  <cp:lastPrinted>2025-05-07T23:51:13Z</cp:lastPrinted>
  <dcterms:created xsi:type="dcterms:W3CDTF">2012-07-30T17:09:01Z</dcterms:created>
  <dcterms:modified xsi:type="dcterms:W3CDTF">2025-05-07T23:52:14Z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0x010100BB4F9C4B7A6E3748B3A68F7ED19C3A23</vt:lpwstr>
  </property>
  <property fmtid="{D5CDD505-2E9C-101B-9397-08002B2CF9AE}" pid="3" name="Doc Purpose">
    <vt:lpwstr>3;#Background Information|27b96a31-8fe8-4abd-8dab-030223930faf</vt:lpwstr>
  </property>
  <property fmtid="{D5CDD505-2E9C-101B-9397-08002B2CF9AE}" pid="4" name="Evidence Standard">
    <vt:lpwstr/>
  </property>
  <property fmtid="{D5CDD505-2E9C-101B-9397-08002B2CF9AE}" pid="5" name="Document Purpose">
    <vt:lpwstr>875;#Background Information|5847a97d-4637-4467-a9e2-a778d202275a</vt:lpwstr>
  </property>
</Properties>
</file>